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Raleway" panose="020B0604020202020204" charset="0"/>
      <p:regular r:id="rId14"/>
      <p:bold r:id="rId15"/>
      <p:italic r:id="rId16"/>
      <p:boldItalic r:id="rId17"/>
    </p:embeddedFont>
    <p:embeddedFont>
      <p:font typeface="Lato" panose="020B060402020202020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1152" y="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223513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66649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561b9b863_0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4561b9b863_0_1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920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456a21611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456a21611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5512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570788384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570788384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9733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570788384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570788384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392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4570788384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4570788384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1564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4561b9b86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4561b9b86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3281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561b9b863_0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4561b9b863_0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7541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55e2500d8_1_2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455e2500d8_1_2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2804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456771ca2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456771ca2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1301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456771ca2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456771ca2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9908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arxiv.org/abs/1605.0770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322975" y="1310475"/>
            <a:ext cx="8469000" cy="156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 b="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Followed Me Home: </a:t>
            </a:r>
            <a:endParaRPr sz="3600" b="0">
              <a:solidFill>
                <a:srgbClr val="4343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1600"/>
              </a:spcBef>
              <a:spcAft>
                <a:spcPts val="400"/>
              </a:spcAft>
              <a:buNone/>
            </a:pPr>
            <a:r>
              <a:rPr lang="en" sz="3000" b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Exploring Strong Last Hop Devices and CDNs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2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Opportunities Stronger Devices provide</a:t>
            </a:r>
            <a:endParaRPr/>
          </a:p>
        </p:txBody>
      </p:sp>
      <p:sp>
        <p:nvSpPr>
          <p:cNvPr id="149" name="Google Shape;149;p22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IOT: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Out of band management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Organization of Devices to minimize bloat traffic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Securing of IOT devices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Security/Accountability: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Addressing of Users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Securing User data Locally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</a:t>
            </a:r>
            <a:endParaRPr/>
          </a:p>
        </p:txBody>
      </p:sp>
      <p:sp>
        <p:nvSpPr>
          <p:cNvPr id="155" name="Google Shape;155;p23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Say I have a server...</a:t>
            </a:r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1700" y="1922200"/>
            <a:ext cx="5441400" cy="26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Client requests data, server sends it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Latency (distance to server)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Path (potentially many nodes crossed)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Potential server bottleneck</a:t>
            </a:r>
            <a:endParaRPr/>
          </a:p>
        </p:txBody>
      </p:sp>
      <p:pic>
        <p:nvPicPr>
          <p:cNvPr id="93" name="Google Shape;93;p14"/>
          <p:cNvPicPr preferRelativeResize="0"/>
          <p:nvPr/>
        </p:nvPicPr>
        <p:blipFill rotWithShape="1">
          <a:blip r:embed="rId3">
            <a:alphaModFix/>
          </a:blip>
          <a:srcRect t="-1600" b="1600"/>
          <a:stretch/>
        </p:blipFill>
        <p:spPr>
          <a:xfrm>
            <a:off x="6141163" y="1017713"/>
            <a:ext cx="2543175" cy="180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41163" y="2957463"/>
            <a:ext cx="2543175" cy="180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Now I have many servers...</a:t>
            </a:r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body" idx="1"/>
          </p:nvPr>
        </p:nvSpPr>
        <p:spPr>
          <a:xfrm>
            <a:off x="375050" y="1853850"/>
            <a:ext cx="5211900" cy="268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Points of Presence (PoPs) spread over an area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Distributed services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Potentially shorter distances to average end user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Could have strong backbone to facilitate internetwork transit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Still must cross networks to reach user, may have worst case distances, server bottleneck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Problem has been reduced, not eliminated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Cost of extension adds up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Server synchronization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Infrastructure laying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Support staff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Deal making</a:t>
            </a:r>
            <a:endParaRPr/>
          </a:p>
        </p:txBody>
      </p:sp>
      <p:pic>
        <p:nvPicPr>
          <p:cNvPr id="101" name="Google Shape;10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7475" y="1017725"/>
            <a:ext cx="3379924" cy="145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5"/>
          <p:cNvSpPr txBox="1"/>
          <p:nvPr/>
        </p:nvSpPr>
        <p:spPr>
          <a:xfrm>
            <a:off x="5764075" y="2571750"/>
            <a:ext cx="3379800" cy="2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https://en.wikipedia.org/wiki/Content_delivery_network#/media/File:NCDN_-_CDN.png</a:t>
            </a:r>
            <a:endParaRPr sz="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Now What?</a:t>
            </a:r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body" idx="1"/>
          </p:nvPr>
        </p:nvSpPr>
        <p:spPr>
          <a:xfrm>
            <a:off x="729450" y="1902900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Once data is delivered to user keep it there for future requests (caching)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Shortest distance, fastest response time, no need to cross networks again</a:t>
            </a:r>
            <a:endParaRPr/>
          </a:p>
          <a:p>
            <a:pPr marL="1371600" lvl="2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/>
              <a:t>Less affected by “Middle Mile” congestion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An extension: What if two users request the same data?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Assume sequential request, similar geographic area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Can have the first user deliver the data to the second user (Peering)</a:t>
            </a:r>
            <a:endParaRPr/>
          </a:p>
          <a:p>
            <a:pPr marL="1371600" lvl="2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/>
              <a:t>Doubles value of client side application (doubles as player and server)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Both involve the usage of end user devices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End user devices have many drawbacks</a:t>
            </a:r>
            <a:endParaRPr/>
          </a:p>
          <a:p>
            <a:pPr marL="1371600" lvl="2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/>
              <a:t>Capability</a:t>
            </a:r>
            <a:endParaRPr/>
          </a:p>
          <a:p>
            <a:pPr marL="1371600" lvl="2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/>
              <a:t>Reliability</a:t>
            </a:r>
            <a:endParaRPr/>
          </a:p>
          <a:p>
            <a:pPr marL="1371600" lvl="2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/>
              <a:t>Consent</a:t>
            </a:r>
            <a:endParaRPr/>
          </a:p>
          <a:p>
            <a:pPr marL="1371600" lvl="2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/>
              <a:t>Security (Somewhat alleviated by a hybrid approach)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CDN (Summary)</a:t>
            </a:r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body" idx="1"/>
          </p:nvPr>
        </p:nvSpPr>
        <p:spPr>
          <a:xfrm>
            <a:off x="596875" y="1853850"/>
            <a:ext cx="4545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CDNs, serve content, edges facilitate caching and forwarding within CDN network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Standard, Peer only, Peer-assisted, CDN-assisted</a:t>
            </a:r>
            <a:endParaRPr sz="120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Standard: Netflix, Akamai, Google, Youtube</a:t>
            </a:r>
            <a:endParaRPr sz="120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Peer only: Joost, Kankan</a:t>
            </a:r>
            <a:endParaRPr sz="120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Peer CDN: ChinaCache, Youku</a:t>
            </a:r>
            <a:endParaRPr sz="1300">
              <a:latin typeface="Lato"/>
              <a:ea typeface="Lato"/>
              <a:cs typeface="Lato"/>
              <a:sym typeface="Lato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Lato"/>
              <a:buChar char="●"/>
            </a:pPr>
            <a:r>
              <a:rPr lang="en" sz="1300">
                <a:latin typeface="Lato"/>
                <a:ea typeface="Lato"/>
                <a:cs typeface="Lato"/>
                <a:sym typeface="Lato"/>
              </a:rPr>
              <a:t>Each has customized approach to delivery</a:t>
            </a:r>
            <a:endParaRPr sz="1300">
              <a:latin typeface="Lato"/>
              <a:ea typeface="Lato"/>
              <a:cs typeface="Lato"/>
              <a:sym typeface="Lato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Lato"/>
              <a:buChar char="○"/>
            </a:pPr>
            <a:r>
              <a:rPr lang="en" sz="1100">
                <a:latin typeface="Lato"/>
                <a:ea typeface="Lato"/>
                <a:cs typeface="Lato"/>
                <a:sym typeface="Lato"/>
              </a:rPr>
              <a:t>Netflix’s inserted hardware (Openconnect)</a:t>
            </a:r>
            <a:endParaRPr sz="1100">
              <a:latin typeface="Lato"/>
              <a:ea typeface="Lato"/>
              <a:cs typeface="Lato"/>
              <a:sym typeface="Lato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Lato"/>
              <a:buChar char="○"/>
            </a:pPr>
            <a:r>
              <a:rPr lang="en" sz="1100">
                <a:latin typeface="Lato"/>
                <a:ea typeface="Lato"/>
                <a:cs typeface="Lato"/>
                <a:sym typeface="Lato"/>
              </a:rPr>
              <a:t>Akamai regionalization</a:t>
            </a:r>
            <a:endParaRPr sz="1100">
              <a:latin typeface="Lato"/>
              <a:ea typeface="Lato"/>
              <a:cs typeface="Lato"/>
              <a:sym typeface="Lato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Lato"/>
              <a:buChar char="○"/>
            </a:pPr>
            <a:r>
              <a:rPr lang="en" sz="1100">
                <a:latin typeface="Lato"/>
                <a:ea typeface="Lato"/>
                <a:cs typeface="Lato"/>
                <a:sym typeface="Lato"/>
              </a:rPr>
              <a:t>Some own backbones</a:t>
            </a:r>
            <a:endParaRPr sz="1100">
              <a:latin typeface="Lato"/>
              <a:ea typeface="Lato"/>
              <a:cs typeface="Lato"/>
              <a:sym typeface="Lato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Lato"/>
              <a:buChar char="○"/>
            </a:pPr>
            <a:r>
              <a:rPr lang="en" sz="1100">
                <a:latin typeface="Lato"/>
                <a:ea typeface="Lato"/>
                <a:cs typeface="Lato"/>
                <a:sym typeface="Lato"/>
              </a:rPr>
              <a:t>Joost and Kakan utilize peering</a:t>
            </a:r>
            <a:endParaRPr sz="1100">
              <a:latin typeface="Lato"/>
              <a:ea typeface="Lato"/>
              <a:cs typeface="Lato"/>
              <a:sym typeface="Lato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Lato"/>
              <a:buChar char="○"/>
            </a:pPr>
            <a:r>
              <a:rPr lang="en" sz="1100">
                <a:latin typeface="Lato"/>
                <a:ea typeface="Lato"/>
                <a:cs typeface="Lato"/>
                <a:sym typeface="Lato"/>
              </a:rPr>
              <a:t>1 to N nodes, spanning large ranges</a:t>
            </a:r>
            <a:endParaRPr sz="11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15" name="Google Shape;11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2400" y="1285813"/>
            <a:ext cx="4029900" cy="219732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7"/>
          <p:cNvSpPr txBox="1"/>
          <p:nvPr/>
        </p:nvSpPr>
        <p:spPr>
          <a:xfrm>
            <a:off x="4924625" y="3483125"/>
            <a:ext cx="39462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Ming Ma, Zhi Wang, Ke Su, Lifeng Sun. 2018. Understanding the Smartrouter-based Peer CDN for Video Streaming.arXiv:1605.07704. Retrieved from </a:t>
            </a:r>
            <a:r>
              <a:rPr lang="en" sz="800" u="sng">
                <a:solidFill>
                  <a:srgbClr val="1155CC"/>
                </a:solidFill>
                <a:hlinkClick r:id="rId4"/>
              </a:rPr>
              <a:t>https://arxiv.org/abs/1605.07704</a:t>
            </a:r>
            <a:endParaRPr sz="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Crossing the Gap</a:t>
            </a:r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56058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Edge of CDN to end user (Bottleneck/problematic space)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Path to end user is of varying quality and length</a:t>
            </a:r>
            <a:endParaRPr/>
          </a:p>
          <a:p>
            <a:pPr marL="1371600" lvl="2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/>
              <a:t>Ownership of paths can complicate traversal (BGP, routing policy, traffic)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Devices along path have varying quality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Microcosm of broader network issues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Overall problem is unpredictability (or at least difficulty to ascertain variance in real time)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Solutions are forms of adding predictability/known capabilities to “wild space”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Extension: A PoP at the end user level</a:t>
            </a:r>
            <a:endParaRPr/>
          </a:p>
        </p:txBody>
      </p:sp>
      <p:pic>
        <p:nvPicPr>
          <p:cNvPr id="123" name="Google Shape;123;p18"/>
          <p:cNvPicPr preferRelativeResize="0"/>
          <p:nvPr/>
        </p:nvPicPr>
        <p:blipFill rotWithShape="1">
          <a:blip r:embed="rId3">
            <a:alphaModFix/>
          </a:blip>
          <a:srcRect t="-1600" b="1600"/>
          <a:stretch/>
        </p:blipFill>
        <p:spPr>
          <a:xfrm>
            <a:off x="7074632" y="834997"/>
            <a:ext cx="1941366" cy="137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74610" y="2260347"/>
            <a:ext cx="1941400" cy="137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87550" y="3685709"/>
            <a:ext cx="1915500" cy="13559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Strong Last Hop Devices</a:t>
            </a: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821250" y="1930600"/>
            <a:ext cx="4847700" cy="290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Solve Peering problem with standardization and powerful devices at the end user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○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Essentially a dedicated peer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SDNs, CDNs, Cloud Computing (Edge Computing) all pushing for stronger edge devices in some form or another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○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SDN/NFV: Flexibility of nodes, reconfigurability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○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CDN: Streaming capability, caching, scalability, flexibility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○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Edge: Application streaming, IOT management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■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Steam, PUBG, Fortnight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ISPs using devices to extend service range for other users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○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Comcast Routers as public/private wi-fi hotspots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Smart Routers, MEC devices, Desktop streaming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Issues with Last Hop Devices</a:t>
            </a:r>
            <a:endParaRPr/>
          </a:p>
        </p:txBody>
      </p:sp>
      <p:sp>
        <p:nvSpPr>
          <p:cNvPr id="137" name="Google Shape;137;p20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Issues of gap still present, further minimized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Wi-Fi/Mobile bottleneck</a:t>
            </a:r>
            <a:endParaRPr/>
          </a:p>
          <a:p>
            <a:pPr marL="1371600" lvl="2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/>
              <a:t>Number of users</a:t>
            </a:r>
            <a:endParaRPr/>
          </a:p>
          <a:p>
            <a:pPr marL="1371600" lvl="2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/>
              <a:t>Service area size</a:t>
            </a:r>
            <a:endParaRPr/>
          </a:p>
          <a:p>
            <a:pPr marL="1371600" lvl="2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/>
              <a:t>User mobility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Business model problems (lopsided incentive)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Users provide largest expense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CDN synchronization problems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Potential worst case for synchronization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Cost of device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Hardware, but also software layers added to achieve flexibility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Securing nodes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Potential Research Angles</a:t>
            </a:r>
            <a:endParaRPr/>
          </a:p>
        </p:txBody>
      </p:sp>
      <p:sp>
        <p:nvSpPr>
          <p:cNvPr id="143" name="Google Shape;143;p21"/>
          <p:cNvSpPr txBox="1">
            <a:spLocks noGrp="1"/>
          </p:cNvSpPr>
          <p:nvPr>
            <p:ph type="body" idx="1"/>
          </p:nvPr>
        </p:nvSpPr>
        <p:spPr>
          <a:xfrm>
            <a:off x="727650" y="1853850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Wi-Fi bottleneck: Multiplex over bluetooth and mobile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Business model: Service Sharing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Mentioned by “Consume Local” paper, explores bit based compensation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Cost/Benefit of devices vs straight access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Modular Device for scalable ends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Streaming Application QOE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SDN Coordination (“disconnected” node coordination)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Demographic based caching, routing priority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Creator based injection (Mentioned by SmartRouter paper)</a:t>
            </a:r>
            <a:endParaRPr/>
          </a:p>
          <a:p>
            <a:pPr marL="1371600" lvl="2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/>
              <a:t>Reexamining the upload download ratio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670</Words>
  <Application>Microsoft Office PowerPoint</Application>
  <PresentationFormat>On-screen Show (16:9)</PresentationFormat>
  <Paragraphs>100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Raleway</vt:lpstr>
      <vt:lpstr>Lato</vt:lpstr>
      <vt:lpstr>Times New Roman</vt:lpstr>
      <vt:lpstr>Arial</vt:lpstr>
      <vt:lpstr>Streamline</vt:lpstr>
      <vt:lpstr>It Followed Me Home:  Exploring Strong Last Hop Devices and CDNs</vt:lpstr>
      <vt:lpstr>Say I have a server...</vt:lpstr>
      <vt:lpstr>Now I have many servers...</vt:lpstr>
      <vt:lpstr>Now What?</vt:lpstr>
      <vt:lpstr>CDN (Summary)</vt:lpstr>
      <vt:lpstr>Crossing the Gap</vt:lpstr>
      <vt:lpstr>Strong Last Hop Devices</vt:lpstr>
      <vt:lpstr>Issues with Last Hop Devices</vt:lpstr>
      <vt:lpstr>Potential Research Angles</vt:lpstr>
      <vt:lpstr>Opportunities Stronger Devices provide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Followed Me Home:  Exploring Strong Last Hop Devices and CDNs</dc:title>
  <dc:creator>du</dc:creator>
  <cp:lastModifiedBy>du</cp:lastModifiedBy>
  <cp:revision>1</cp:revision>
  <dcterms:modified xsi:type="dcterms:W3CDTF">2018-11-12T17:26:00Z</dcterms:modified>
</cp:coreProperties>
</file>